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6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7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ppt/notesSlides/notesSlide13.xml" ContentType="application/vnd.openxmlformats-officedocument.presentationml.notesSlide+xml"/>
  <Override PartName="/ppt/tags/tag14.xml" ContentType="application/vnd.openxmlformats-officedocument.presentationml.tags+xml"/>
  <Override PartName="/ppt/notesSlides/notesSlide14.xml" ContentType="application/vnd.openxmlformats-officedocument.presentationml.notesSlide+xml"/>
  <Override PartName="/ppt/tags/tag15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2"/>
    <p:sldMasterId id="2147483676" r:id="rId3"/>
    <p:sldMasterId id="2147483690" r:id="rId4"/>
    <p:sldMasterId id="2147483704" r:id="rId5"/>
    <p:sldMasterId id="2147483718" r:id="rId6"/>
    <p:sldMasterId id="2147483732" r:id="rId7"/>
    <p:sldMasterId id="2147483746" r:id="rId8"/>
  </p:sldMasterIdLst>
  <p:notesMasterIdLst>
    <p:notesMasterId r:id="rId24"/>
  </p:notesMasterIdLst>
  <p:sldIdLst>
    <p:sldId id="263" r:id="rId9"/>
    <p:sldId id="256" r:id="rId10"/>
    <p:sldId id="257" r:id="rId11"/>
    <p:sldId id="258" r:id="rId12"/>
    <p:sldId id="259" r:id="rId13"/>
    <p:sldId id="260" r:id="rId14"/>
    <p:sldId id="261" r:id="rId15"/>
    <p:sldId id="262" r:id="rId16"/>
    <p:sldId id="278" r:id="rId17"/>
    <p:sldId id="279" r:id="rId18"/>
    <p:sldId id="280" r:id="rId19"/>
    <p:sldId id="281" r:id="rId20"/>
    <p:sldId id="271" r:id="rId21"/>
    <p:sldId id="272" r:id="rId22"/>
    <p:sldId id="273" r:id="rId23"/>
  </p:sldIdLst>
  <p:sldSz cx="12192000" cy="6858000"/>
  <p:notesSz cx="6858000" cy="9144000"/>
  <p:custDataLst>
    <p:tags r:id="rId2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_slid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https://assets.mindshow.fun/themes/purpleyellow_ribbon_20221011/Content-bg.svg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_slid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https://assets.mindshow.fun/themes/purpleyellow_ribbon_20221011/Cover-bg.svg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_slid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https://assets.mindshow.fun/themes/purpleyellow_ribbon_20221011/Content-bg.svg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_slid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https://assets.mindshow.fun/themes/purpleyellow_ribbon_20221011/Cover-bg.svg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_slid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https://assets.mindshow.fun/themes/purpleyellow_ribbon_20221011/Content-bg.svg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_slid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https://assets.mindshow.fun/themes/purpleyellow_ribbon_20221011/Cover-bg.svg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_slid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https://assets.mindshow.fun/themes/purpleyellow_ribbon_20221011/Content-bg.svg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_slid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https://assets.mindshow.fun/themes/purpleyellow_ribbon_20221011/Cover-bg.svg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_slid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https://assets.mindshow.fun/themes/purpleyellow_ribbon_20221011/Content-bg.svg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_slid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https://assets.mindshow.fun/themes/purpleyellow_ribbon_20221011/Cover-bg.svg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_slid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https://assets.mindshow.fun/themes/purpleyellow_ribbon_20221011/Content-bg.svg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_slid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https://assets.mindshow.fun/themes/purpleyellow_ribbon_20221011/Cover-bg.svg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_slid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https://assets.mindshow.fun/themes/purpleyellow_ribbon_20221011/Content-bg.svg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_slid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https://assets.mindshow.fun/themes/purpleyellow_ribbon_20221011/Cover-bg.svg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_slid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https://assets.mindshow.fun/themes/purpleyellow_ribbon_20221011/Content-bg.svg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_slid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https://assets.mindshow.fun/themes/purpleyellow_ribbon_20221011/Cover-bg.svg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slideLayout" Target="../slideLayouts/slideLayout78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slideLayout" Target="../slideLayouts/slideLayout91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90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13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slideLayout" Target="../slideLayouts/slideLayout103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Relationship Id="rId1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2024/4/19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7.xml"/><Relationship Id="rId1" Type="http://schemas.openxmlformats.org/officeDocument/2006/relationships/tags" Target="../tags/tag10.xml"/><Relationship Id="rId5" Type="http://schemas.openxmlformats.org/officeDocument/2006/relationships/image" Target="../media/image15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90.xml"/><Relationship Id="rId1" Type="http://schemas.openxmlformats.org/officeDocument/2006/relationships/tags" Target="../tags/tag1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03.xml"/><Relationship Id="rId1" Type="http://schemas.openxmlformats.org/officeDocument/2006/relationships/tags" Target="../tags/tag1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5.xml"/><Relationship Id="rId1" Type="http://schemas.openxmlformats.org/officeDocument/2006/relationships/tags" Target="../tags/tag13.xml"/><Relationship Id="rId5" Type="http://schemas.openxmlformats.org/officeDocument/2006/relationships/image" Target="../media/image1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38.xml"/><Relationship Id="rId1" Type="http://schemas.openxmlformats.org/officeDocument/2006/relationships/tags" Target="../tags/tag14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51.xml"/><Relationship Id="rId1" Type="http://schemas.openxmlformats.org/officeDocument/2006/relationships/tags" Target="../tags/tag15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Relationship Id="rId5" Type="http://schemas.openxmlformats.org/officeDocument/2006/relationships/image" Target="../media/image11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Relationship Id="rId5" Type="http://schemas.openxmlformats.org/officeDocument/2006/relationships/image" Target="../media/image13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4.xml"/><Relationship Id="rId1" Type="http://schemas.openxmlformats.org/officeDocument/2006/relationships/tags" Target="../tags/tag9.xml"/><Relationship Id="rId5" Type="http://schemas.openxmlformats.org/officeDocument/2006/relationships/image" Target="../media/image14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240367" y="1453727"/>
            <a:ext cx="9778153" cy="1778000"/>
          </a:xfrm>
          <a:prstGeom prst="rect">
            <a:avLst/>
          </a:prstGeom>
          <a:noFill/>
        </p:spPr>
        <p:txBody>
          <a:bodyPr wrap="square" rtlCol="0" anchor="b"/>
          <a:lstStyle/>
          <a:p>
            <a:pPr marL="0" indent="0" algn="ctr">
              <a:buNone/>
            </a:pPr>
            <a:r>
              <a:rPr lang="en-US" sz="3665" b="1" dirty="0">
                <a:solidFill>
                  <a:srgbClr val="2E0158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CSC 1004: Tutorial 10 </a:t>
            </a:r>
          </a:p>
          <a:p>
            <a:pPr marL="0" indent="0" algn="ctr">
              <a:buNone/>
            </a:pPr>
            <a:r>
              <a:rPr lang="en-US" sz="3665" b="1" dirty="0">
                <a:solidFill>
                  <a:srgbClr val="2E0158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Tkinter</a:t>
            </a:r>
            <a:r>
              <a:rPr lang="en-US" sz="3665" b="1" dirty="0">
                <a:solidFill>
                  <a:srgbClr val="2E0158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 Introduction, and Function implementation (1)</a:t>
            </a:r>
          </a:p>
        </p:txBody>
      </p:sp>
      <p:sp>
        <p:nvSpPr>
          <p:cNvPr id="3" name="Text 1"/>
          <p:cNvSpPr/>
          <p:nvPr/>
        </p:nvSpPr>
        <p:spPr>
          <a:xfrm>
            <a:off x="2048087" y="3623733"/>
            <a:ext cx="8141547" cy="1199727"/>
          </a:xfrm>
          <a:prstGeom prst="rect">
            <a:avLst/>
          </a:prstGeom>
          <a:noFill/>
        </p:spPr>
        <p:txBody>
          <a:bodyPr wrap="square" rtlCol="0" anchor="t"/>
          <a:lstStyle/>
          <a:p>
            <a:pPr marL="0" indent="0" algn="ctr">
              <a:buNone/>
            </a:pPr>
            <a:r>
              <a:rPr lang="en-US" sz="3200" dirty="0">
                <a:solidFill>
                  <a:srgbClr val="646464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 Guanren Qiao</a:t>
            </a:r>
            <a:endParaRPr lang="en-US" sz="2665" dirty="0">
              <a:solidFill>
                <a:srgbClr val="646464"/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</a:endParaRPr>
          </a:p>
          <a:p>
            <a:pPr marL="0" indent="0" algn="ctr">
              <a:buNone/>
            </a:pPr>
            <a:r>
              <a:rPr lang="en-US" sz="2665" dirty="0">
                <a:solidFill>
                  <a:srgbClr val="646464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SDS, CUHK-SZ</a:t>
            </a:r>
          </a:p>
        </p:txBody>
      </p:sp>
      <p:pic>
        <p:nvPicPr>
          <p:cNvPr id="7" name="图片 6" descr="zh-hans_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3453"/>
            <a:ext cx="5814907" cy="83396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016000" y="869104"/>
            <a:ext cx="10847071" cy="73660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>
              <a:buNone/>
            </a:pPr>
            <a:r>
              <a:rPr lang="en-US" sz="3200" b="1" dirty="0">
                <a:solidFill>
                  <a:srgbClr val="2E0158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Tkinter key_event</a:t>
            </a:r>
          </a:p>
        </p:txBody>
      </p:sp>
      <p:sp>
        <p:nvSpPr>
          <p:cNvPr id="3" name="Text 1"/>
          <p:cNvSpPr/>
          <p:nvPr/>
        </p:nvSpPr>
        <p:spPr>
          <a:xfrm>
            <a:off x="970280" y="1606127"/>
            <a:ext cx="10893213" cy="4853940"/>
          </a:xfrm>
          <a:prstGeom prst="rect">
            <a:avLst/>
          </a:prstGeom>
          <a:noFill/>
        </p:spPr>
        <p:txBody>
          <a:bodyPr wrap="square" rtlCol="0" anchor="t"/>
          <a:lstStyle/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import tkinter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def xFunc1(event):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    print(f"special input:{event.char},corresponding ASCII code:{event.keycode}")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win = tkinter.Tk()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win.title("Kahn Software v1")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win.geometry("600x500+200+20")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win.bind("a", xFunc1)</a:t>
            </a:r>
          </a:p>
          <a:p>
            <a:pPr indent="0" algn="l" fontAlgn="auto">
              <a:lnSpc>
                <a:spcPct val="100000"/>
              </a:lnSpc>
              <a:buSzPct val="100000"/>
              <a:buNone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win.mainloop()</a:t>
            </a:r>
          </a:p>
        </p:txBody>
      </p:sp>
      <p:pic>
        <p:nvPicPr>
          <p:cNvPr id="7" name="图片 6" descr="zh-hans_logo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113453"/>
            <a:ext cx="5814907" cy="83396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4600" y="2581275"/>
            <a:ext cx="6510655" cy="35591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016000" y="869104"/>
            <a:ext cx="10847071" cy="73660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>
              <a:buNone/>
            </a:pPr>
            <a:r>
              <a:rPr lang="en-US" sz="3200" b="1" dirty="0">
                <a:solidFill>
                  <a:srgbClr val="2E0158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Python Class (1)</a:t>
            </a:r>
          </a:p>
        </p:txBody>
      </p:sp>
      <p:sp>
        <p:nvSpPr>
          <p:cNvPr id="3" name="Text 1"/>
          <p:cNvSpPr/>
          <p:nvPr/>
        </p:nvSpPr>
        <p:spPr>
          <a:xfrm>
            <a:off x="970280" y="1606127"/>
            <a:ext cx="10893213" cy="4853940"/>
          </a:xfrm>
          <a:prstGeom prst="rect">
            <a:avLst/>
          </a:prstGeom>
          <a:noFill/>
        </p:spPr>
        <p:txBody>
          <a:bodyPr wrap="square" rtlCol="0" anchor="t"/>
          <a:lstStyle/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class people: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    #define basic(public) attribute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    name = ''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    age = 0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    #define private attribute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    __weight = 0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    #initialization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    def __init__(self,n,a,w):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        self.name = n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        self.age = a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        self.__weight = w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    def speak(self):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        print("%s say: I %d years old。" %(self.name,self.age))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# Instantiate a class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p = people('runoob',10,30)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p.speak()</a:t>
            </a:r>
          </a:p>
        </p:txBody>
      </p:sp>
      <p:pic>
        <p:nvPicPr>
          <p:cNvPr id="7" name="图片 6" descr="zh-hans_logo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113453"/>
            <a:ext cx="5814907" cy="83396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016000" y="869104"/>
            <a:ext cx="10847071" cy="73660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>
              <a:buNone/>
            </a:pPr>
            <a:r>
              <a:rPr lang="en-US" sz="3200" b="1" dirty="0">
                <a:solidFill>
                  <a:srgbClr val="2E0158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Python Class (2) Inheritance</a:t>
            </a:r>
          </a:p>
        </p:txBody>
      </p:sp>
      <p:sp>
        <p:nvSpPr>
          <p:cNvPr id="3" name="Text 1"/>
          <p:cNvSpPr/>
          <p:nvPr/>
        </p:nvSpPr>
        <p:spPr>
          <a:xfrm>
            <a:off x="970280" y="1534372"/>
            <a:ext cx="10893213" cy="4853940"/>
          </a:xfrm>
          <a:prstGeom prst="rect">
            <a:avLst/>
          </a:prstGeom>
          <a:noFill/>
        </p:spPr>
        <p:txBody>
          <a:bodyPr wrap="square" rtlCol="0" anchor="t"/>
          <a:lstStyle/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class people: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    name = ''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    age = 0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    __weight = 0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    def __init__(self,n,a,w):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        self.name = n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        self.age = a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        self.__weight = w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    def speak(self):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        print("%s 说: 我 %d 岁。" %(self.name,self.age))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endParaRPr lang="en-US" sz="1600" dirty="0">
              <a:solidFill>
                <a:schemeClr val="tx1"/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class student(people):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    grade = ''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    def __init__(self,n,a,w,g):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        people.__init__(self,n,a,w)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        self.grade = g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    def speak(self):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        print("%s say: I’m %d years old，and my grade is  %d"%(self.name,self.age,self.grade))</a:t>
            </a:r>
            <a:endParaRPr lang="en-US" sz="2000" dirty="0">
              <a:solidFill>
                <a:schemeClr val="tx1"/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s = student('ken',10,60,3)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s.speak()</a:t>
            </a:r>
          </a:p>
        </p:txBody>
      </p:sp>
      <p:pic>
        <p:nvPicPr>
          <p:cNvPr id="7" name="图片 6" descr="zh-hans_logo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113453"/>
            <a:ext cx="5814907" cy="833967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016000" y="869104"/>
            <a:ext cx="10847071" cy="73660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>
              <a:buNone/>
            </a:pPr>
            <a:r>
              <a:rPr lang="en-US" sz="3200" b="1" dirty="0">
                <a:solidFill>
                  <a:srgbClr val="2E0158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Review</a:t>
            </a:r>
          </a:p>
        </p:txBody>
      </p:sp>
      <p:sp>
        <p:nvSpPr>
          <p:cNvPr id="3" name="Text 1"/>
          <p:cNvSpPr/>
          <p:nvPr/>
        </p:nvSpPr>
        <p:spPr>
          <a:xfrm>
            <a:off x="970280" y="1606127"/>
            <a:ext cx="10893213" cy="4853940"/>
          </a:xfrm>
          <a:prstGeom prst="rect">
            <a:avLst/>
          </a:prstGeom>
          <a:noFill/>
        </p:spPr>
        <p:txBody>
          <a:bodyPr wrap="square" rtlCol="0" anchor="t"/>
          <a:lstStyle/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endParaRPr lang="en-US" sz="1865" dirty="0">
              <a:solidFill>
                <a:schemeClr val="tx1"/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pic>
        <p:nvPicPr>
          <p:cNvPr id="7" name="图片 6" descr="zh-hans_logo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113453"/>
            <a:ext cx="5814907" cy="833967"/>
          </a:xfrm>
          <a:prstGeom prst="rect">
            <a:avLst/>
          </a:prstGeom>
        </p:spPr>
      </p:pic>
      <p:pic>
        <p:nvPicPr>
          <p:cNvPr id="6" name="图片 5" descr="more_enhanced_snake_game_flowchart"/>
          <p:cNvPicPr>
            <a:picLocks noChangeAspect="1"/>
          </p:cNvPicPr>
          <p:nvPr/>
        </p:nvPicPr>
        <p:blipFill>
          <a:blip r:embed="rId5"/>
          <a:srcRect l="12310" t="24313" r="9391" b="11190"/>
          <a:stretch>
            <a:fillRect/>
          </a:stretch>
        </p:blipFill>
        <p:spPr>
          <a:xfrm>
            <a:off x="2494280" y="1399540"/>
            <a:ext cx="8235950" cy="478599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016000" y="869104"/>
            <a:ext cx="10847071" cy="73660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>
              <a:buNone/>
            </a:pPr>
            <a:r>
              <a:rPr lang="en-US" sz="3200" b="1" dirty="0">
                <a:solidFill>
                  <a:srgbClr val="2E0158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Class </a:t>
            </a:r>
            <a:r>
              <a:rPr lang="en-US" altLang="zh-CN"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SnakeGame and </a:t>
            </a:r>
            <a:r>
              <a:rPr lang="zh-CN" altLang="en-US"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start_game</a:t>
            </a:r>
            <a:r>
              <a:rPr lang="en-US" altLang="zh-CN" sz="32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function</a:t>
            </a: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sz="3200" b="1" dirty="0">
                <a:solidFill>
                  <a:srgbClr val="2E0158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</a:p>
        </p:txBody>
      </p:sp>
      <p:sp>
        <p:nvSpPr>
          <p:cNvPr id="3" name="Text 1"/>
          <p:cNvSpPr/>
          <p:nvPr/>
        </p:nvSpPr>
        <p:spPr>
          <a:xfrm>
            <a:off x="970280" y="1606127"/>
            <a:ext cx="10893213" cy="4853940"/>
          </a:xfrm>
          <a:prstGeom prst="rect">
            <a:avLst/>
          </a:prstGeom>
          <a:noFill/>
        </p:spPr>
        <p:txBody>
          <a:bodyPr wrap="square" rtlCol="0" anchor="t"/>
          <a:lstStyle/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endParaRPr lang="en-US" sz="1865" dirty="0">
              <a:solidFill>
                <a:schemeClr val="tx1"/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endParaRPr lang="en-US" sz="1865" dirty="0">
              <a:solidFill>
                <a:schemeClr val="tx1"/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pic>
        <p:nvPicPr>
          <p:cNvPr id="7" name="图片 6" descr="zh-hans_logo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113453"/>
            <a:ext cx="5814907" cy="833967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970280" y="1605915"/>
            <a:ext cx="5558790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 class SnakeGame(tk.Tk):                                                                     </a:t>
            </a:r>
          </a:p>
          <a:p>
            <a:r>
              <a:rPr lang="en-US" altLang="zh-CN"/>
              <a:t>    def __init__(self):</a:t>
            </a:r>
          </a:p>
          <a:p>
            <a:r>
              <a:rPr lang="en-US" altLang="zh-CN"/>
              <a:t>        super().__init__()</a:t>
            </a:r>
          </a:p>
          <a:p>
            <a:r>
              <a:rPr lang="en-US" altLang="zh-CN"/>
              <a:t>        self.title("Snake Game")</a:t>
            </a:r>
          </a:p>
          <a:p>
            <a:r>
              <a:rPr lang="en-US" altLang="zh-CN"/>
              <a:t>        self.geometry("800x800")</a:t>
            </a:r>
          </a:p>
          <a:p>
            <a:r>
              <a:rPr lang="en-US" altLang="zh-CN"/>
              <a:t>        self.resizable(False, False)</a:t>
            </a:r>
          </a:p>
          <a:p>
            <a:r>
              <a:rPr lang="en-US" altLang="zh-CN"/>
              <a:t>        self.width = 800</a:t>
            </a:r>
          </a:p>
          <a:p>
            <a:r>
              <a:rPr lang="en-US" altLang="zh-CN"/>
              <a:t>        self.height = 800</a:t>
            </a:r>
          </a:p>
          <a:p>
            <a:r>
              <a:rPr lang="en-US" altLang="zh-CN"/>
              <a:t>        self.cell_size = 20</a:t>
            </a:r>
          </a:p>
          <a:p>
            <a:r>
              <a:rPr lang="en-US" altLang="zh-CN"/>
              <a:t>        self.snake_direction = 'Right'</a:t>
            </a:r>
          </a:p>
          <a:p>
            <a:r>
              <a:rPr lang="en-US" altLang="zh-CN"/>
              <a:t>        self.snake = [(100, 100), (80, 100), (60, 100)]</a:t>
            </a:r>
          </a:p>
          <a:p>
            <a:r>
              <a:rPr lang="en-US" altLang="zh-CN"/>
              <a:t>        self.food = self.create_food()</a:t>
            </a:r>
          </a:p>
          <a:p>
            <a:r>
              <a:rPr lang="en-US" altLang="zh-CN"/>
              <a:t>        self.game_frame = tk.Frame(self)</a:t>
            </a:r>
          </a:p>
          <a:p>
            <a:r>
              <a:rPr lang="en-US" altLang="zh-CN"/>
              <a:t>        self.canvas = tk.Canvas(self.game_frame, bg='black', width=self.width, height=self.height)</a:t>
            </a:r>
          </a:p>
          <a:p>
            <a:r>
              <a:rPr lang="en-US" altLang="zh-CN"/>
              <a:t>        self.start_game()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841490" y="1605915"/>
            <a:ext cx="406400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    def start_game(self):</a:t>
            </a:r>
          </a:p>
          <a:p>
            <a:r>
              <a:rPr lang="zh-CN" altLang="en-US"/>
              <a:t>        self.game_frame.pack(fill="both", expand=True)</a:t>
            </a:r>
          </a:p>
          <a:p>
            <a:r>
              <a:rPr lang="zh-CN" altLang="en-US"/>
              <a:t>        self.canvas.pack()</a:t>
            </a:r>
          </a:p>
          <a:p>
            <a:r>
              <a:rPr lang="zh-CN" altLang="en-US"/>
              <a:t>        self.setup_ui()</a:t>
            </a:r>
          </a:p>
          <a:p>
            <a:r>
              <a:rPr lang="zh-CN" altLang="en-US"/>
              <a:t>        self.run_game()</a:t>
            </a:r>
          </a:p>
        </p:txBody>
      </p:sp>
      <p:sp>
        <p:nvSpPr>
          <p:cNvPr id="8" name="矩形 7"/>
          <p:cNvSpPr/>
          <p:nvPr/>
        </p:nvSpPr>
        <p:spPr>
          <a:xfrm>
            <a:off x="1758950" y="5722620"/>
            <a:ext cx="1502410" cy="42164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箭头连接符 8"/>
          <p:cNvCxnSpPr>
            <a:stCxn id="8" idx="3"/>
          </p:cNvCxnSpPr>
          <p:nvPr/>
        </p:nvCxnSpPr>
        <p:spPr>
          <a:xfrm flipV="1">
            <a:off x="3261360" y="1844040"/>
            <a:ext cx="3909695" cy="4089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6841490" y="3704590"/>
            <a:ext cx="406400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     def setup_ui(self):</a:t>
            </a:r>
          </a:p>
          <a:p>
            <a:r>
              <a:rPr lang="en-US" altLang="zh-CN"/>
              <a:t>        self.update_ui()</a:t>
            </a:r>
          </a:p>
          <a:p>
            <a:r>
              <a:rPr lang="en-US" altLang="zh-CN"/>
              <a:t>        self.bind("&lt;KeyPress&gt;", self.change_direction)</a:t>
            </a:r>
          </a:p>
        </p:txBody>
      </p:sp>
      <p:sp>
        <p:nvSpPr>
          <p:cNvPr id="11" name="矩形 10"/>
          <p:cNvSpPr/>
          <p:nvPr/>
        </p:nvSpPr>
        <p:spPr>
          <a:xfrm>
            <a:off x="7318375" y="2691130"/>
            <a:ext cx="1502410" cy="42164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2" name="直接箭头连接符 11"/>
          <p:cNvCxnSpPr>
            <a:stCxn id="11" idx="2"/>
          </p:cNvCxnSpPr>
          <p:nvPr/>
        </p:nvCxnSpPr>
        <p:spPr>
          <a:xfrm flipH="1">
            <a:off x="7973060" y="3112770"/>
            <a:ext cx="96520" cy="7067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6903085" y="5208270"/>
            <a:ext cx="406400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    def run_game(self):</a:t>
            </a:r>
          </a:p>
          <a:p>
            <a:r>
              <a:rPr lang="zh-CN" altLang="en-US"/>
              <a:t>        self.move_snake()</a:t>
            </a:r>
          </a:p>
          <a:p>
            <a:r>
              <a:rPr lang="zh-CN" altLang="en-US"/>
              <a:t>        self.after(100, self.run_game)</a:t>
            </a:r>
          </a:p>
        </p:txBody>
      </p:sp>
      <p:sp>
        <p:nvSpPr>
          <p:cNvPr id="15" name="矩形 14"/>
          <p:cNvSpPr/>
          <p:nvPr/>
        </p:nvSpPr>
        <p:spPr>
          <a:xfrm>
            <a:off x="7328535" y="3007360"/>
            <a:ext cx="1502410" cy="42164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7" name="肘形连接符 16"/>
          <p:cNvCxnSpPr>
            <a:stCxn id="15" idx="3"/>
            <a:endCxn id="13" idx="3"/>
          </p:cNvCxnSpPr>
          <p:nvPr/>
        </p:nvCxnSpPr>
        <p:spPr>
          <a:xfrm>
            <a:off x="8830945" y="3218180"/>
            <a:ext cx="2136140" cy="2451100"/>
          </a:xfrm>
          <a:prstGeom prst="bentConnector3">
            <a:avLst>
              <a:gd name="adj1" fmla="val 111147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016000" y="869104"/>
            <a:ext cx="10847071" cy="73660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>
              <a:buNone/>
            </a:pPr>
            <a:r>
              <a:rPr lang="en-US" sz="3200" b="1" dirty="0">
                <a:solidFill>
                  <a:srgbClr val="2E0158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Create food and game over</a:t>
            </a:r>
          </a:p>
        </p:txBody>
      </p:sp>
      <p:sp>
        <p:nvSpPr>
          <p:cNvPr id="3" name="Text 1"/>
          <p:cNvSpPr/>
          <p:nvPr/>
        </p:nvSpPr>
        <p:spPr>
          <a:xfrm>
            <a:off x="970280" y="1606127"/>
            <a:ext cx="10893213" cy="4853940"/>
          </a:xfrm>
          <a:prstGeom prst="rect">
            <a:avLst/>
          </a:prstGeom>
          <a:noFill/>
        </p:spPr>
        <p:txBody>
          <a:bodyPr wrap="square" rtlCol="0" anchor="t"/>
          <a:lstStyle/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zh-CN" altLang="en-US" sz="2400">
                <a:sym typeface="+mn-ea"/>
              </a:rPr>
              <a:t>def create_food(self):</a:t>
            </a:r>
            <a:endParaRPr lang="zh-CN" altLang="en-US" sz="2400"/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zh-CN" altLang="en-US" sz="2400">
                <a:sym typeface="+mn-ea"/>
              </a:rPr>
              <a:t>        while True:</a:t>
            </a:r>
            <a:endParaRPr lang="zh-CN" altLang="en-US" sz="2400"/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zh-CN" altLang="en-US" sz="2400">
                <a:sym typeface="+mn-ea"/>
              </a:rPr>
              <a:t>            x = random.randint(0, (self.width//self.cell_size)-1) * self.cell_size</a:t>
            </a:r>
            <a:endParaRPr lang="zh-CN" altLang="en-US" sz="2400"/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zh-CN" altLang="en-US" sz="2400">
                <a:sym typeface="+mn-ea"/>
              </a:rPr>
              <a:t>            y = random.randint(0, (self.height//self.cell_size)-1) * self.cell_size</a:t>
            </a:r>
            <a:endParaRPr lang="zh-CN" altLang="en-US" sz="2400"/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zh-CN" altLang="en-US" sz="2400">
                <a:sym typeface="+mn-ea"/>
              </a:rPr>
              <a:t>            food = (x, y)</a:t>
            </a:r>
            <a:endParaRPr lang="zh-CN" altLang="en-US" sz="2400"/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zh-CN" altLang="en-US" sz="2400">
                <a:sym typeface="+mn-ea"/>
              </a:rPr>
              <a:t>            if food not in self.snake:</a:t>
            </a:r>
            <a:endParaRPr lang="zh-CN" altLang="en-US" sz="2400"/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zh-CN" altLang="en-US" sz="2400">
                <a:sym typeface="+mn-ea"/>
              </a:rPr>
              <a:t>                return food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endParaRPr lang="en-US" sz="2400" dirty="0">
              <a:solidFill>
                <a:schemeClr val="tx1"/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zh-CN" altLang="en-US" sz="2400">
                <a:sym typeface="+mn-ea"/>
              </a:rPr>
              <a:t>def game_over(self):</a:t>
            </a:r>
            <a:endParaRPr lang="zh-CN" altLang="en-US" sz="2400"/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zh-CN" altLang="en-US" sz="2400">
                <a:sym typeface="+mn-ea"/>
              </a:rPr>
              <a:t>        self.canvas.create_text(self.width//2, self.height//2, text="Game Over", fill="white", font=('TkDefaultFont', 24))</a:t>
            </a:r>
            <a:endParaRPr lang="zh-CN" altLang="en-US" sz="2400"/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zh-CN" altLang="en-US" sz="2400">
                <a:sym typeface="+mn-ea"/>
              </a:rPr>
              <a:t>        self.unbind("&lt;KeyPress&gt;")</a:t>
            </a:r>
            <a:endParaRPr lang="zh-CN" altLang="en-US" sz="2400"/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endParaRPr lang="zh-CN" altLang="en-US" sz="2400" dirty="0">
              <a:solidFill>
                <a:schemeClr val="tx1"/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pic>
        <p:nvPicPr>
          <p:cNvPr id="7" name="图片 6" descr="zh-hans_logo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113453"/>
            <a:ext cx="5814907" cy="83396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016000" y="1085004"/>
            <a:ext cx="10847071" cy="73660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>
              <a:buNone/>
            </a:pPr>
            <a:endParaRPr lang="en-US" sz="2985" b="1" dirty="0">
              <a:solidFill>
                <a:schemeClr val="tx1"/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>
              <a:buNone/>
            </a:pPr>
            <a:r>
              <a:rPr lang="en-US" sz="2985" b="1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Tkinter mainloop</a:t>
            </a:r>
          </a:p>
          <a:p>
            <a:pPr marL="0" indent="0">
              <a:buNone/>
            </a:pPr>
            <a:endParaRPr lang="en-US" sz="2985" b="1" dirty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Text 1"/>
          <p:cNvSpPr/>
          <p:nvPr/>
        </p:nvSpPr>
        <p:spPr>
          <a:xfrm>
            <a:off x="1016000" y="1960033"/>
            <a:ext cx="10287000" cy="4343400"/>
          </a:xfrm>
          <a:prstGeom prst="rect">
            <a:avLst/>
          </a:prstGeom>
          <a:noFill/>
        </p:spPr>
        <p:txBody>
          <a:bodyPr wrap="square" rtlCol="0" anchor="t"/>
          <a:lstStyle/>
          <a:p>
            <a:pPr marL="342900" indent="-342900" algn="l">
              <a:lnSpc>
                <a:spcPct val="150000"/>
              </a:lnSpc>
              <a:buSzPct val="100000"/>
              <a:buChar char="•"/>
            </a:pPr>
            <a:endParaRPr lang="en-US" altLang="en-CA" sz="1865" dirty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7" name="图片 6" descr="zh-hans_logo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113453"/>
            <a:ext cx="5814907" cy="833967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016000" y="1822027"/>
            <a:ext cx="7305040" cy="348826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2400"/>
              <a:t>if you want to create a Tkinter GUI</a:t>
            </a:r>
            <a:endParaRPr lang="zh-CN" altLang="en-US" sz="2400"/>
          </a:p>
          <a:p>
            <a:r>
              <a:rPr lang="zh-CN" altLang="en-US" sz="2400"/>
              <a:t>import tkinter</a:t>
            </a:r>
          </a:p>
          <a:p>
            <a:r>
              <a:rPr lang="en-US" altLang="zh-CN" sz="2400"/>
              <a:t>window</a:t>
            </a:r>
            <a:r>
              <a:rPr lang="zh-CN" altLang="en-US" sz="2400"/>
              <a:t> = tkinter.Tk()</a:t>
            </a:r>
          </a:p>
          <a:p>
            <a:r>
              <a:rPr lang="en-US" altLang="zh-CN" sz="2400">
                <a:sym typeface="+mn-ea"/>
              </a:rPr>
              <a:t>window</a:t>
            </a:r>
            <a:r>
              <a:rPr lang="zh-CN" altLang="en-US" sz="2400"/>
              <a:t>.title('my window')</a:t>
            </a:r>
          </a:p>
          <a:p>
            <a:r>
              <a:rPr lang="en-US" altLang="zh-CN" sz="2400">
                <a:sym typeface="+mn-ea"/>
              </a:rPr>
              <a:t>window</a:t>
            </a:r>
            <a:r>
              <a:rPr lang="zh-CN" altLang="en-US" sz="2400"/>
              <a:t>.geometry('500x500')</a:t>
            </a:r>
          </a:p>
          <a:p>
            <a:r>
              <a:rPr lang="en-US" altLang="zh-CN" sz="2400">
                <a:sym typeface="+mn-ea"/>
              </a:rPr>
              <a:t>window</a:t>
            </a:r>
            <a:r>
              <a:rPr lang="zh-CN" altLang="en-US" sz="2400"/>
              <a:t>.mainloop()</a:t>
            </a:r>
            <a:endParaRPr lang="en-US" altLang="zh-CN" sz="2400"/>
          </a:p>
          <a:p>
            <a:endParaRPr lang="en-US" altLang="zh-CN" sz="2400"/>
          </a:p>
          <a:p>
            <a:endParaRPr lang="en-US" altLang="zh-CN" sz="2400"/>
          </a:p>
          <a:p>
            <a:endParaRPr lang="en-US" altLang="zh-CN" sz="2400"/>
          </a:p>
          <a:p>
            <a:endParaRPr lang="en-US" altLang="zh-CN" sz="240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77467" y="1121833"/>
            <a:ext cx="4610100" cy="4889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016000" y="974937"/>
            <a:ext cx="10847071" cy="73660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>
              <a:buNone/>
            </a:pPr>
            <a:r>
              <a:rPr lang="en-US" sz="3200" b="1" dirty="0">
                <a:solidFill>
                  <a:srgbClr val="2E0158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Tkinter Label (1)</a:t>
            </a:r>
            <a:endParaRPr lang="en-US" altLang="zh-CN" sz="3200" b="1" dirty="0">
              <a:solidFill>
                <a:srgbClr val="2E0158"/>
              </a:solidFill>
              <a:latin typeface="Times New Roman" panose="02020603050405020304" charset="0"/>
              <a:ea typeface="SimSun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3" name="Text 1"/>
          <p:cNvSpPr/>
          <p:nvPr/>
        </p:nvSpPr>
        <p:spPr>
          <a:xfrm>
            <a:off x="1016000" y="1739900"/>
            <a:ext cx="4262967" cy="4457700"/>
          </a:xfrm>
          <a:prstGeom prst="rect">
            <a:avLst/>
          </a:prstGeom>
          <a:noFill/>
        </p:spPr>
        <p:txBody>
          <a:bodyPr wrap="square" rtlCol="0" anchor="t"/>
          <a:lstStyle/>
          <a:p>
            <a:pPr marL="342900" indent="-342900" algn="l">
              <a:lnSpc>
                <a:spcPct val="150000"/>
              </a:lnSpc>
              <a:buSzPct val="100000"/>
              <a:buChar char="•"/>
            </a:pPr>
            <a:endParaRPr lang="en-US" sz="1865" dirty="0">
              <a:solidFill>
                <a:srgbClr val="383838"/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7" name="图片 6" descr="zh-hans_logo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113453"/>
            <a:ext cx="5814907" cy="833967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168400" y="1565487"/>
            <a:ext cx="9377680" cy="5262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/>
              <a:t>import tkinter as tk</a:t>
            </a:r>
            <a:r>
              <a:rPr lang="en-US" altLang="zh-CN" sz="2400"/>
              <a:t>                                </a:t>
            </a:r>
            <a:endParaRPr lang="zh-CN" altLang="en-US" sz="2400"/>
          </a:p>
          <a:p>
            <a:r>
              <a:rPr lang="zh-CN" altLang="en-US" sz="2400"/>
              <a:t>window=tk.Tk()</a:t>
            </a:r>
          </a:p>
          <a:p>
            <a:r>
              <a:rPr lang="zh-CN" altLang="en-US" sz="2400"/>
              <a:t>window.title('Mywindow')</a:t>
            </a:r>
          </a:p>
          <a:p>
            <a:r>
              <a:rPr lang="zh-CN" altLang="en-US" sz="2400"/>
              <a:t>window.geometry('200x100')</a:t>
            </a:r>
          </a:p>
          <a:p>
            <a:r>
              <a:rPr lang="zh-CN" altLang="en-US" sz="2400"/>
              <a:t>l = tk.Label(window, </a:t>
            </a:r>
          </a:p>
          <a:p>
            <a:r>
              <a:rPr lang="zh-CN" altLang="en-US" sz="2400"/>
              <a:t>    text='Hi! this is TK!',     </a:t>
            </a:r>
          </a:p>
          <a:p>
            <a:r>
              <a:rPr lang="zh-CN" altLang="en-US" sz="2400"/>
              <a:t> </a:t>
            </a:r>
            <a:r>
              <a:rPr lang="en-US" altLang="zh-CN" sz="2400"/>
              <a:t>   </a:t>
            </a:r>
            <a:r>
              <a:rPr lang="zh-CN" altLang="en-US" sz="2400"/>
              <a:t>bg='green', </a:t>
            </a:r>
          </a:p>
          <a:p>
            <a:r>
              <a:rPr lang="zh-CN" altLang="en-US" sz="2400"/>
              <a:t>    font=('Arial', 12),</a:t>
            </a:r>
          </a:p>
          <a:p>
            <a:r>
              <a:rPr lang="zh-CN" altLang="en-US" sz="2400"/>
              <a:t>    width=15, </a:t>
            </a:r>
          </a:p>
          <a:p>
            <a:r>
              <a:rPr lang="zh-CN" altLang="en-US" sz="2400"/>
              <a:t> </a:t>
            </a:r>
            <a:r>
              <a:rPr lang="en-US" altLang="zh-CN" sz="2400"/>
              <a:t>   </a:t>
            </a:r>
            <a:r>
              <a:rPr lang="zh-CN" altLang="en-US" sz="2400"/>
              <a:t>height=2</a:t>
            </a:r>
          </a:p>
          <a:p>
            <a:r>
              <a:rPr lang="zh-CN" altLang="en-US" sz="2400"/>
              <a:t>    )</a:t>
            </a:r>
          </a:p>
          <a:p>
            <a:r>
              <a:rPr lang="zh-CN" altLang="en-US" sz="2400"/>
              <a:t>l.pack()</a:t>
            </a:r>
          </a:p>
          <a:p>
            <a:r>
              <a:rPr lang="zh-CN" altLang="en-US" sz="2400"/>
              <a:t>window.mainloop()</a:t>
            </a:r>
          </a:p>
          <a:p>
            <a:endParaRPr lang="zh-CN" altLang="en-US" sz="240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4593" y="1565487"/>
            <a:ext cx="3111500" cy="20447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016000" y="1002877"/>
            <a:ext cx="10847071" cy="73660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>
              <a:buNone/>
            </a:pPr>
            <a:r>
              <a:rPr lang="en-US" sz="3200" b="1" dirty="0">
                <a:solidFill>
                  <a:srgbClr val="2E0158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Tkinter Label (2)</a:t>
            </a:r>
            <a:endParaRPr lang="en-US" sz="3200" dirty="0"/>
          </a:p>
        </p:txBody>
      </p:sp>
      <p:sp>
        <p:nvSpPr>
          <p:cNvPr id="3" name="Text 1"/>
          <p:cNvSpPr/>
          <p:nvPr/>
        </p:nvSpPr>
        <p:spPr>
          <a:xfrm>
            <a:off x="1016000" y="1739900"/>
            <a:ext cx="10287000" cy="4527551"/>
          </a:xfrm>
          <a:prstGeom prst="rect">
            <a:avLst/>
          </a:prstGeom>
          <a:noFill/>
        </p:spPr>
        <p:txBody>
          <a:bodyPr wrap="square" rtlCol="0" anchor="t"/>
          <a:lstStyle/>
          <a:p>
            <a:pPr marL="342900" indent="-342900" algn="l">
              <a:lnSpc>
                <a:spcPct val="150000"/>
              </a:lnSpc>
              <a:buSzPct val="100000"/>
              <a:buChar char="•"/>
            </a:pPr>
            <a:endParaRPr lang="en-US" sz="1960" dirty="0">
              <a:solidFill>
                <a:srgbClr val="383838"/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pic>
        <p:nvPicPr>
          <p:cNvPr id="7" name="图片 6" descr="zh-hans_logo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113453"/>
            <a:ext cx="5814907" cy="833967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016000" y="1670473"/>
            <a:ext cx="6096000" cy="48926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/>
              <a:t>import tkinter as tk</a:t>
            </a:r>
          </a:p>
          <a:p>
            <a:r>
              <a:rPr lang="zh-CN" altLang="en-US" sz="2400"/>
              <a:t>window=tk.Tk()</a:t>
            </a:r>
          </a:p>
          <a:p>
            <a:r>
              <a:rPr lang="zh-CN" altLang="en-US" sz="2400"/>
              <a:t>window.title('Mywindow')</a:t>
            </a:r>
          </a:p>
          <a:p>
            <a:r>
              <a:rPr lang="zh-CN" altLang="en-US" sz="2400"/>
              <a:t>window.geometry('200x100')</a:t>
            </a:r>
          </a:p>
          <a:p>
            <a:r>
              <a:rPr lang="zh-CN" altLang="en-US" sz="2400"/>
              <a:t>var=tk.StringVar()</a:t>
            </a:r>
          </a:p>
          <a:p>
            <a:r>
              <a:rPr lang="en-US" altLang="zh-CN" sz="2400"/>
              <a:t>var.set(‘welcome’)</a:t>
            </a:r>
            <a:endParaRPr lang="zh-CN" altLang="en-US" sz="2400"/>
          </a:p>
          <a:p>
            <a:r>
              <a:rPr lang="zh-CN" altLang="en-US" sz="2400"/>
              <a:t>l = tk.Label(window, </a:t>
            </a:r>
          </a:p>
          <a:p>
            <a:r>
              <a:rPr lang="zh-CN" altLang="en-US" sz="2400"/>
              <a:t>    textvariable=var,</a:t>
            </a:r>
          </a:p>
          <a:p>
            <a:r>
              <a:rPr lang="zh-CN" altLang="en-US" sz="2400"/>
              <a:t>    bg='green',</a:t>
            </a:r>
          </a:p>
          <a:p>
            <a:r>
              <a:rPr lang="zh-CN" altLang="en-US" sz="2400"/>
              <a:t>    font=('Arial', 12),</a:t>
            </a:r>
          </a:p>
          <a:p>
            <a:r>
              <a:rPr lang="zh-CN" altLang="en-US" sz="2400"/>
              <a:t>    width=15, height=2)</a:t>
            </a:r>
          </a:p>
          <a:p>
            <a:r>
              <a:rPr lang="zh-CN" altLang="en-US" sz="2400"/>
              <a:t>l.pack()</a:t>
            </a:r>
          </a:p>
          <a:p>
            <a:r>
              <a:rPr lang="zh-CN" altLang="en-US" sz="2400">
                <a:sym typeface="+mn-ea"/>
              </a:rPr>
              <a:t>window.mainloop()</a:t>
            </a:r>
            <a:endParaRPr lang="zh-CN" altLang="en-US" sz="240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50093" y="1670473"/>
            <a:ext cx="3086100" cy="20193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016000" y="1002877"/>
            <a:ext cx="10847071" cy="73660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>
              <a:buNone/>
            </a:pPr>
            <a:r>
              <a:rPr lang="en-US" sz="3200" b="1" dirty="0">
                <a:solidFill>
                  <a:srgbClr val="2E0158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Tkinter Button</a:t>
            </a:r>
            <a:endParaRPr lang="en-US" sz="3200" dirty="0"/>
          </a:p>
        </p:txBody>
      </p:sp>
      <p:sp>
        <p:nvSpPr>
          <p:cNvPr id="3" name="Text 1"/>
          <p:cNvSpPr/>
          <p:nvPr/>
        </p:nvSpPr>
        <p:spPr>
          <a:xfrm>
            <a:off x="952500" y="1739900"/>
            <a:ext cx="10173547" cy="4527973"/>
          </a:xfrm>
          <a:prstGeom prst="rect">
            <a:avLst/>
          </a:prstGeom>
          <a:noFill/>
        </p:spPr>
        <p:txBody>
          <a:bodyPr wrap="square" rtlCol="0" anchor="t"/>
          <a:lstStyle/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import tkinter as tk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window=tk.Tk()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window.title('Mywindow')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window.geometry('200x100')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on_hit=False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var = tk.StringVar()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def hit_me():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    global on_hit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    if on_hit==False: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        on_hit=True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        var.set('You hit me!')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    else: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        on_hit=False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        var.set('')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b=tk.Button(window,text='hello',width=15,height=2,command=hit_me)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b.pack()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label = tk.Label(window, textvariable=var)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label.pack()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window.mainloop()</a:t>
            </a:r>
          </a:p>
        </p:txBody>
      </p:sp>
      <p:pic>
        <p:nvPicPr>
          <p:cNvPr id="7" name="图片 6" descr="zh-hans_logo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113453"/>
            <a:ext cx="5814907" cy="83396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88767" y="3652520"/>
            <a:ext cx="3098800" cy="19812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76913" y="1371600"/>
            <a:ext cx="3124200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016000" y="869104"/>
            <a:ext cx="10847071" cy="73660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>
              <a:buNone/>
            </a:pPr>
            <a:r>
              <a:rPr lang="en-US" sz="3200" b="1" dirty="0">
                <a:solidFill>
                  <a:srgbClr val="2E0158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Tkinter Entry &amp; Text</a:t>
            </a:r>
          </a:p>
        </p:txBody>
      </p:sp>
      <p:sp>
        <p:nvSpPr>
          <p:cNvPr id="3" name="Text 1"/>
          <p:cNvSpPr/>
          <p:nvPr/>
        </p:nvSpPr>
        <p:spPr>
          <a:xfrm>
            <a:off x="970280" y="1606127"/>
            <a:ext cx="10893213" cy="4853940"/>
          </a:xfrm>
          <a:prstGeom prst="rect">
            <a:avLst/>
          </a:prstGeom>
          <a:noFill/>
        </p:spPr>
        <p:txBody>
          <a:bodyPr wrap="square" rtlCol="0" anchor="t"/>
          <a:lstStyle/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865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import tkinter as tk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865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window = tk.Tk()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865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window.title('my window')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865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window.geometry('200x200')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865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e=tk.Entry(window,show=None)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865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e.pack()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865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def insert_point():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865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    var=e.get()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865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    t.insert('insert',var)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865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b = tk.Button(window,text="insert point",width=15,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865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height=2,command=insert_point)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865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b.pack()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865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t=tk.Text(window,height=2)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865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t.pack()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865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window.mainloop()</a:t>
            </a:r>
          </a:p>
        </p:txBody>
      </p:sp>
      <p:pic>
        <p:nvPicPr>
          <p:cNvPr id="7" name="图片 6" descr="zh-hans_logo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113453"/>
            <a:ext cx="5814907" cy="83396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60447" y="1606127"/>
            <a:ext cx="3048000" cy="35052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016000" y="869104"/>
            <a:ext cx="10847071" cy="73660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>
              <a:buNone/>
            </a:pPr>
            <a:r>
              <a:rPr lang="en-US" sz="3200" b="1" dirty="0">
                <a:solidFill>
                  <a:srgbClr val="2E0158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Tkinter Canvas</a:t>
            </a:r>
          </a:p>
        </p:txBody>
      </p:sp>
      <p:sp>
        <p:nvSpPr>
          <p:cNvPr id="3" name="Text 1"/>
          <p:cNvSpPr/>
          <p:nvPr/>
        </p:nvSpPr>
        <p:spPr>
          <a:xfrm>
            <a:off x="970280" y="1606127"/>
            <a:ext cx="10893213" cy="4853940"/>
          </a:xfrm>
          <a:prstGeom prst="rect">
            <a:avLst/>
          </a:prstGeom>
          <a:noFill/>
        </p:spPr>
        <p:txBody>
          <a:bodyPr wrap="square" rtlCol="0" anchor="t"/>
          <a:lstStyle/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865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import tkinter as tk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865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root = tk.Tk()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865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w = tk.Canvas(root, width =200, height = 100)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865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w.pack()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865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line1 = w.create_line(0, 50, 200, 50, fill = "yellow")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865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line2 = w.create_line(100, 0, 100, 100, fill = "red", dash = (4, 4))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865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rect1 = w.create_rectangle(50, 25, 150, 75, fill = "blue")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865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w.coords(line1, 0, 25, 200, 25)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865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w.itemconfig(rect1, fill = "red")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865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w.delete(line2)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865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w.create_text(100, 50, text = "Python")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865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tk.Button(root, text = "delete all", command = (lambda x = "all" : w.delete(x))).pack()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865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root.mainloop()</a:t>
            </a:r>
          </a:p>
        </p:txBody>
      </p:sp>
      <p:pic>
        <p:nvPicPr>
          <p:cNvPr id="7" name="图片 6" descr="zh-hans_logo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113453"/>
            <a:ext cx="5814907" cy="83396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70427" y="1606127"/>
            <a:ext cx="3149600" cy="26035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016000" y="869104"/>
            <a:ext cx="10847071" cy="73660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>
              <a:buNone/>
            </a:pPr>
            <a:r>
              <a:rPr lang="en-US" sz="3200" b="1" dirty="0">
                <a:solidFill>
                  <a:srgbClr val="2E0158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Tkinter Canvas</a:t>
            </a:r>
          </a:p>
        </p:txBody>
      </p:sp>
      <p:sp>
        <p:nvSpPr>
          <p:cNvPr id="3" name="Text 1"/>
          <p:cNvSpPr/>
          <p:nvPr/>
        </p:nvSpPr>
        <p:spPr>
          <a:xfrm>
            <a:off x="970280" y="1606127"/>
            <a:ext cx="10893213" cy="4853940"/>
          </a:xfrm>
          <a:prstGeom prst="rect">
            <a:avLst/>
          </a:prstGeom>
          <a:noFill/>
        </p:spPr>
        <p:txBody>
          <a:bodyPr wrap="square" rtlCol="0" anchor="t"/>
          <a:lstStyle/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865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import tkinter as tk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865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root = tk.Tk()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865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w = tk.Canvas(root, width = 400, height = 200)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865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w.pack()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865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def paint(event):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865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        x1, y1 = (event.x - 1), (event.y - 1)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865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        x2, y2 = (event.x + 1), (event.y + 1)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865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        w.create_oval(x1, y1, x2, y2, fill = "red")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865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w.bind("&lt;B1-Motion&gt;", paint)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865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tk.Label(root, text = "Press and hold the left mouse button and move.").pack(side = "bottom")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1865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root.mainloop()</a:t>
            </a:r>
          </a:p>
        </p:txBody>
      </p:sp>
      <p:pic>
        <p:nvPicPr>
          <p:cNvPr id="7" name="图片 6" descr="zh-hans_logo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113453"/>
            <a:ext cx="5814907" cy="83396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58187" y="947420"/>
            <a:ext cx="4643120" cy="298704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016000" y="869104"/>
            <a:ext cx="10847071" cy="73660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>
              <a:buNone/>
            </a:pPr>
            <a:r>
              <a:rPr lang="en-US" sz="3200" b="1" dirty="0">
                <a:solidFill>
                  <a:srgbClr val="2E0158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Tkinter Frame</a:t>
            </a:r>
          </a:p>
        </p:txBody>
      </p:sp>
      <p:sp>
        <p:nvSpPr>
          <p:cNvPr id="3" name="Text 1"/>
          <p:cNvSpPr/>
          <p:nvPr/>
        </p:nvSpPr>
        <p:spPr>
          <a:xfrm>
            <a:off x="970280" y="1606127"/>
            <a:ext cx="10893213" cy="4853940"/>
          </a:xfrm>
          <a:prstGeom prst="rect">
            <a:avLst/>
          </a:prstGeom>
          <a:noFill/>
        </p:spPr>
        <p:txBody>
          <a:bodyPr wrap="square" rtlCol="0" anchor="t"/>
          <a:lstStyle/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from tkinter import *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root=Tk()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root.geometry('300x150+888+444')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fr1=Frame(root,relief='groove',bd=1,padx=60,pady=30)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fr1.pack()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la1=Label(fr1,text='Hello',bg='yellow') 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la1.pack()</a:t>
            </a: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root.mainloop()</a:t>
            </a:r>
          </a:p>
        </p:txBody>
      </p:sp>
      <p:pic>
        <p:nvPicPr>
          <p:cNvPr id="7" name="图片 6" descr="zh-hans_logo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0" y="113453"/>
            <a:ext cx="5814907" cy="83396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40245" y="1605915"/>
            <a:ext cx="4498340" cy="266255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N2Y5N2YwNjU1YjcxOTZiOGYwOTJhNmQ0MzFjMDI5OWU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_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7_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1565</Words>
  <Application>Microsoft Macintosh PowerPoint</Application>
  <PresentationFormat>Widescreen</PresentationFormat>
  <Paragraphs>216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Calibri</vt:lpstr>
      <vt:lpstr>Times New Roman</vt:lpstr>
      <vt:lpstr>WPS</vt:lpstr>
      <vt:lpstr>1_WPS</vt:lpstr>
      <vt:lpstr>2_WPS</vt:lpstr>
      <vt:lpstr>3_WPS</vt:lpstr>
      <vt:lpstr>4_WPS</vt:lpstr>
      <vt:lpstr>5_WPS</vt:lpstr>
      <vt:lpstr>6_WPS</vt:lpstr>
      <vt:lpstr>7_WPS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Prof. LIU Guiliang (SDS)</cp:lastModifiedBy>
  <cp:revision>35</cp:revision>
  <dcterms:created xsi:type="dcterms:W3CDTF">2023-08-09T12:44:00Z</dcterms:created>
  <dcterms:modified xsi:type="dcterms:W3CDTF">2024-04-18T16:10:53Z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2052-12.1.0.16729</vt:lpwstr>
  </property>
</Properties>
</file>